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50120EE9-D2E9-4D9B-B086-AAED0E4A0C22}">
  <a:tblStyle styleId="{50120EE9-D2E9-4D9B-B086-AAED0E4A0C2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4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Lato-regular.fntdata"/><Relationship Id="rId14" Type="http://schemas.openxmlformats.org/officeDocument/2006/relationships/font" Target="fonts/Ralew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font" Target="fonts/Lato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37e402d3c3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37e402d3c3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37e402d3c3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337e402d3c3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37e402d3c3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37e402d3c3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500">
        <p:push dir="r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Relationship Id="rId4" Type="http://schemas.openxmlformats.org/officeDocument/2006/relationships/image" Target="../media/image5.png"/><Relationship Id="rId5" Type="http://schemas.openxmlformats.org/officeDocument/2006/relationships/image" Target="../media/image8.png"/><Relationship Id="rId6" Type="http://schemas.openxmlformats.org/officeDocument/2006/relationships/image" Target="../media/image2.png"/><Relationship Id="rId7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7950" y="1308025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Utilisation du GPS</a:t>
            </a:r>
            <a:endParaRPr/>
          </a:p>
        </p:txBody>
      </p:sp>
      <p:pic>
        <p:nvPicPr>
          <p:cNvPr id="87" name="Google Shape;8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95950" y="962875"/>
            <a:ext cx="1740375" cy="2494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6375" y="2319600"/>
            <a:ext cx="1851551" cy="1851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02125" y="3672625"/>
            <a:ext cx="3778765" cy="1046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929026" y="2247575"/>
            <a:ext cx="1749399" cy="1749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634875" y="-1"/>
            <a:ext cx="1335000" cy="962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Bien choisir son support</a:t>
            </a:r>
            <a:endParaRPr/>
          </a:p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fr" sz="1500"/>
              <a:t>Quels sont mes besoins ?</a:t>
            </a:r>
            <a:br>
              <a:rPr lang="fr" sz="1500"/>
            </a:b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fr" sz="1500"/>
              <a:t>Mon moyen de locomotion ?</a:t>
            </a:r>
            <a:br>
              <a:rPr lang="fr" sz="1500"/>
            </a:b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fr" sz="1500"/>
              <a:t>Aurais-je internet ?</a:t>
            </a:r>
            <a:br>
              <a:rPr lang="fr" sz="1500"/>
            </a:b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fr" sz="1500"/>
              <a:t>Privé ? LIbre d’accès ?</a:t>
            </a:r>
            <a:endParaRPr sz="1500"/>
          </a:p>
        </p:txBody>
      </p:sp>
      <p:sp>
        <p:nvSpPr>
          <p:cNvPr id="98" name="Google Shape;98;p14"/>
          <p:cNvSpPr txBox="1"/>
          <p:nvPr/>
        </p:nvSpPr>
        <p:spPr>
          <a:xfrm>
            <a:off x="147350" y="66975"/>
            <a:ext cx="2732400" cy="4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MARIA PIA</a:t>
            </a:r>
            <a:endParaRPr sz="13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99" name="Google Shape;99;p14"/>
          <p:cNvPicPr preferRelativeResize="0"/>
          <p:nvPr/>
        </p:nvPicPr>
        <p:blipFill rotWithShape="1">
          <a:blip r:embed="rId3">
            <a:alphaModFix/>
          </a:blip>
          <a:srcRect b="22562" l="0" r="0" t="20690"/>
          <a:stretch/>
        </p:blipFill>
        <p:spPr>
          <a:xfrm>
            <a:off x="5150250" y="2571750"/>
            <a:ext cx="3993750" cy="170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4">
            <a:alphaModFix/>
          </a:blip>
          <a:srcRect b="0" l="24398" r="17580" t="0"/>
          <a:stretch/>
        </p:blipFill>
        <p:spPr>
          <a:xfrm>
            <a:off x="3699250" y="2478600"/>
            <a:ext cx="1451000" cy="2500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4"/>
          <p:cNvPicPr preferRelativeResize="0"/>
          <p:nvPr/>
        </p:nvPicPr>
        <p:blipFill rotWithShape="1">
          <a:blip r:embed="rId5">
            <a:alphaModFix/>
          </a:blip>
          <a:srcRect b="23506" l="0" r="8466" t="21079"/>
          <a:stretch/>
        </p:blipFill>
        <p:spPr>
          <a:xfrm>
            <a:off x="6570525" y="851474"/>
            <a:ext cx="2434924" cy="1002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4"/>
          <p:cNvPicPr preferRelativeResize="0"/>
          <p:nvPr/>
        </p:nvPicPr>
        <p:blipFill rotWithShape="1">
          <a:blip r:embed="rId6">
            <a:alphaModFix/>
          </a:blip>
          <a:srcRect b="12917" l="11903" r="8472" t="22909"/>
          <a:stretch/>
        </p:blipFill>
        <p:spPr>
          <a:xfrm>
            <a:off x="4394950" y="1039125"/>
            <a:ext cx="2175574" cy="125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Libre ou privé ? Explication et esprit critique</a:t>
            </a:r>
            <a:endParaRPr/>
          </a:p>
        </p:txBody>
      </p:sp>
      <p:graphicFrame>
        <p:nvGraphicFramePr>
          <p:cNvPr id="108" name="Google Shape;108;p15"/>
          <p:cNvGraphicFramePr/>
          <p:nvPr/>
        </p:nvGraphicFramePr>
        <p:xfrm>
          <a:off x="729450" y="1853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{50120EE9-D2E9-4D9B-B086-AAED0E4A0C22}</a:tableStyleId>
              </a:tblPr>
              <a:tblGrid>
                <a:gridCol w="2413000"/>
                <a:gridCol w="2413000"/>
                <a:gridCol w="241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/>
                        <a:t>Critères</a:t>
                      </a:r>
                      <a:endParaRPr b="1"/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/>
                        <a:t>Logiciel privé</a:t>
                      </a:r>
                      <a:endParaRPr b="1"/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fr"/>
                        <a:t>Logiciel Libre</a:t>
                      </a:r>
                      <a:endParaRPr b="1"/>
                    </a:p>
                  </a:txBody>
                  <a:tcPr marT="91425" marB="91425" marR="91425" marL="91425">
                    <a:solidFill>
                      <a:schemeClr val="lt2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-2286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Accès au code source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Fermé, seul l’éditeur y a accès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Ouvert</a:t>
                      </a:r>
                      <a:r>
                        <a:rPr lang="fr"/>
                        <a:t>, modifiable par tous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-2286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Facilité d’utilisation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Simple d’accès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Peut </a:t>
                      </a:r>
                      <a:r>
                        <a:rPr lang="fr"/>
                        <a:t>s'avérer</a:t>
                      </a:r>
                      <a:r>
                        <a:rPr lang="fr"/>
                        <a:t> plus compliqué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-2286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Liberté d’utilisation</a:t>
                      </a:r>
                      <a:endParaRPr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Usage limité par des licences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Utilisable gratuitement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-2286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Support et mise à jour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Géré par l’éditeur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Communauté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-228600" lvl="0" marL="45720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Exemples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Maps, Waze, TomTom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"/>
                        <a:t>Organic Maps, OSM 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9" name="Google Shape;109;p15"/>
          <p:cNvSpPr txBox="1"/>
          <p:nvPr/>
        </p:nvSpPr>
        <p:spPr>
          <a:xfrm>
            <a:off x="147350" y="66975"/>
            <a:ext cx="2732400" cy="4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MARIA PIA</a:t>
            </a:r>
            <a:endParaRPr sz="13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10" name="Google Shape;11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882965">
            <a:off x="7151141" y="341188"/>
            <a:ext cx="1822298" cy="18222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/>
          <p:nvPr>
            <p:ph type="title"/>
          </p:nvPr>
        </p:nvSpPr>
        <p:spPr>
          <a:xfrm>
            <a:off x="727650" y="23041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3040"/>
              <a:t>A VOUS !!</a:t>
            </a:r>
            <a:endParaRPr sz="3040"/>
          </a:p>
        </p:txBody>
      </p:sp>
      <p:sp>
        <p:nvSpPr>
          <p:cNvPr id="116" name="Google Shape;116;p16"/>
          <p:cNvSpPr txBox="1"/>
          <p:nvPr/>
        </p:nvSpPr>
        <p:spPr>
          <a:xfrm>
            <a:off x="147350" y="66975"/>
            <a:ext cx="2732400" cy="4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3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MARIA PIA</a:t>
            </a:r>
            <a:endParaRPr sz="13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3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